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76" r:id="rId4"/>
    <p:sldId id="270" r:id="rId5"/>
    <p:sldId id="277" r:id="rId6"/>
    <p:sldId id="274" r:id="rId7"/>
    <p:sldId id="278" r:id="rId8"/>
    <p:sldId id="271" r:id="rId9"/>
    <p:sldId id="272" r:id="rId10"/>
    <p:sldId id="273" r:id="rId11"/>
    <p:sldId id="279" r:id="rId12"/>
    <p:sldId id="280" r:id="rId13"/>
    <p:sldId id="281" r:id="rId14"/>
    <p:sldId id="282" r:id="rId15"/>
    <p:sldId id="283" r:id="rId16"/>
    <p:sldId id="286" r:id="rId17"/>
    <p:sldId id="287" r:id="rId18"/>
    <p:sldId id="290" r:id="rId19"/>
    <p:sldId id="289" r:id="rId20"/>
    <p:sldId id="288" r:id="rId21"/>
    <p:sldId id="284" r:id="rId22"/>
    <p:sldId id="285" r:id="rId2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C0FB6A-7F4A-43DD-AAC1-3160BF805D4A}">
  <a:tblStyle styleId="{DAC0FB6A-7F4A-43DD-AAC1-3160BF805D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acep.com.br/ws/01001000/json/" TargetMode="External"/><Relationship Id="rId2" Type="http://schemas.openxmlformats.org/officeDocument/2006/relationships/hyperlink" Target="https://viacep.com.br/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http.cat/" TargetMode="Externa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Aula 04</a:t>
            </a:r>
            <a:endParaRPr sz="6000" dirty="0"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tatianilima@gmail.com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E40CF-8B67-4EB4-9195-BF358D6B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Testando uma API gratuita de CEP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F5C4DE-4C1E-435F-ABB1-0307B48DC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https://viacep.com.br/</a:t>
            </a:r>
            <a:endParaRPr lang="pt-BR" dirty="0"/>
          </a:p>
          <a:p>
            <a:endParaRPr lang="pt-BR" dirty="0"/>
          </a:p>
          <a:p>
            <a:r>
              <a:rPr lang="pt-BR" dirty="0"/>
              <a:t>No </a:t>
            </a:r>
            <a:r>
              <a:rPr lang="pt-BR" dirty="0" err="1"/>
              <a:t>postman</a:t>
            </a:r>
            <a:r>
              <a:rPr lang="pt-BR" dirty="0"/>
              <a:t> informe a url: </a:t>
            </a:r>
            <a:r>
              <a:rPr lang="pt-BR" b="0" i="0" u="none" strike="noStrike" dirty="0">
                <a:solidFill>
                  <a:srgbClr val="2F7FAE"/>
                </a:solidFill>
                <a:effectLst/>
                <a:latin typeface="Roboto Slab"/>
                <a:hlinkClick r:id="rId3"/>
              </a:rPr>
              <a:t>viacep.com.br/ws/</a:t>
            </a:r>
            <a:r>
              <a:rPr lang="pt-BR" b="0" i="0" u="none" strike="noStrike" dirty="0">
                <a:solidFill>
                  <a:srgbClr val="DF7A14"/>
                </a:solidFill>
                <a:effectLst/>
                <a:latin typeface="Roboto Slab"/>
                <a:hlinkClick r:id="rId3"/>
              </a:rPr>
              <a:t>01001000</a:t>
            </a:r>
            <a:r>
              <a:rPr lang="pt-BR" b="0" i="0" u="none" strike="noStrike" dirty="0">
                <a:solidFill>
                  <a:srgbClr val="2F7FAE"/>
                </a:solidFill>
                <a:effectLst/>
                <a:latin typeface="Roboto Slab"/>
                <a:hlinkClick r:id="rId3"/>
              </a:rPr>
              <a:t>/</a:t>
            </a:r>
            <a:r>
              <a:rPr lang="pt-BR" b="0" i="0" u="none" strike="noStrike" dirty="0" err="1">
                <a:solidFill>
                  <a:srgbClr val="E348BF"/>
                </a:solidFill>
                <a:effectLst/>
                <a:latin typeface="Roboto Slab"/>
                <a:hlinkClick r:id="rId3"/>
              </a:rPr>
              <a:t>json</a:t>
            </a:r>
            <a:r>
              <a:rPr lang="pt-BR" b="0" i="0" u="none" strike="noStrike" dirty="0">
                <a:solidFill>
                  <a:srgbClr val="2F7FAE"/>
                </a:solidFill>
                <a:effectLst/>
                <a:latin typeface="Roboto Slab"/>
                <a:hlinkClick r:id="rId3"/>
              </a:rPr>
              <a:t>/</a:t>
            </a:r>
            <a:r>
              <a:rPr lang="pt-BR" b="0" i="0" u="none" strike="noStrike" dirty="0">
                <a:solidFill>
                  <a:srgbClr val="2F7FAE"/>
                </a:solidFill>
                <a:effectLst/>
                <a:latin typeface="Roboto Slab"/>
              </a:rPr>
              <a:t> </a:t>
            </a:r>
          </a:p>
          <a:p>
            <a:r>
              <a:rPr lang="pt-BR" dirty="0">
                <a:solidFill>
                  <a:srgbClr val="2F7FAE"/>
                </a:solidFill>
                <a:latin typeface="Roboto Slab"/>
              </a:rPr>
              <a:t>Para acessar o serviço informe um CEP no formato de {8} dígitos deve ser fornecido, por exemplo: "01001000".</a:t>
            </a:r>
          </a:p>
          <a:p>
            <a:endParaRPr lang="pt-BR" dirty="0">
              <a:solidFill>
                <a:srgbClr val="2F7FAE"/>
              </a:solidFill>
              <a:latin typeface="Roboto Slab"/>
            </a:endParaRPr>
          </a:p>
          <a:p>
            <a:r>
              <a:rPr lang="pt-BR" dirty="0">
                <a:solidFill>
                  <a:srgbClr val="2F7FAE"/>
                </a:solidFill>
                <a:latin typeface="Roboto Slab"/>
              </a:rPr>
              <a:t>Faça o teste com os seguintes </a:t>
            </a:r>
            <a:r>
              <a:rPr lang="pt-BR" dirty="0" err="1">
                <a:solidFill>
                  <a:srgbClr val="2F7FAE"/>
                </a:solidFill>
                <a:latin typeface="Roboto Slab"/>
              </a:rPr>
              <a:t>ceps</a:t>
            </a:r>
            <a:r>
              <a:rPr lang="pt-BR" dirty="0">
                <a:solidFill>
                  <a:srgbClr val="2F7FAE"/>
                </a:solidFill>
                <a:latin typeface="Roboto Slab"/>
              </a:rPr>
              <a:t>:</a:t>
            </a:r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07023070 -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Ung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pt-BR" b="0" i="0" dirty="0">
                <a:solidFill>
                  <a:srgbClr val="212121"/>
                </a:solidFill>
                <a:effectLst/>
                <a:latin typeface="Inter"/>
              </a:rPr>
              <a:t>05318010 –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Inter"/>
              </a:rPr>
              <a:t>Amazon</a:t>
            </a:r>
            <a:r>
              <a:rPr lang="pt-BR" b="0" i="0" dirty="0">
                <a:solidFill>
                  <a:srgbClr val="212121"/>
                </a:solidFill>
                <a:effectLst/>
                <a:latin typeface="Inter"/>
              </a:rPr>
              <a:t> </a:t>
            </a:r>
          </a:p>
          <a:p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32789</a:t>
            </a:r>
            <a:r>
              <a:rPr lang="pt-BR" dirty="0">
                <a:solidFill>
                  <a:srgbClr val="212121"/>
                </a:solidFill>
                <a:latin typeface="Inter"/>
              </a:rPr>
              <a:t> – Universal </a:t>
            </a:r>
            <a:r>
              <a:rPr lang="pt-BR" dirty="0" err="1">
                <a:solidFill>
                  <a:srgbClr val="212121"/>
                </a:solidFill>
                <a:latin typeface="Inter"/>
              </a:rPr>
              <a:t>Studios</a:t>
            </a: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364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B88EB-A4E0-42CD-98EE-4D38F7B9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HTTP Status </a:t>
            </a:r>
            <a:r>
              <a:rPr lang="pt-BR" dirty="0" err="1"/>
              <a:t>Code</a:t>
            </a:r>
            <a:r>
              <a:rPr lang="pt-BR" dirty="0"/>
              <a:t>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C3AD56-E1FB-44D2-9357-CA2EABD2D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C31B469-D1C9-4E5E-AA51-71C7C623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17" y="1112834"/>
            <a:ext cx="6690714" cy="403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9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745E7-264C-4225-AB85-7B91D3013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5733"/>
            <a:ext cx="2808000" cy="755700"/>
          </a:xfrm>
        </p:spPr>
        <p:txBody>
          <a:bodyPr/>
          <a:lstStyle/>
          <a:p>
            <a:r>
              <a:rPr lang="pt-BR" dirty="0"/>
              <a:t>HTTP Status </a:t>
            </a:r>
            <a:r>
              <a:rPr lang="pt-BR" dirty="0" err="1"/>
              <a:t>Code</a:t>
            </a:r>
            <a:r>
              <a:rPr lang="pt-BR" dirty="0"/>
              <a:t>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72532EA-E821-4BB3-A982-9EDD7242F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67929"/>
            <a:ext cx="4674638" cy="3753900"/>
          </a:xfrm>
        </p:spPr>
        <p:txBody>
          <a:bodyPr/>
          <a:lstStyle/>
          <a:p>
            <a:r>
              <a:rPr lang="pt-BR" sz="1800" dirty="0"/>
              <a:t>O código de status HTTP indica para o cliente qual a condição atual sobre o processamento de sua requisição</a:t>
            </a:r>
          </a:p>
          <a:p>
            <a:endParaRPr lang="pt-BR" sz="1800" dirty="0"/>
          </a:p>
          <a:p>
            <a:pPr marL="152400" indent="0">
              <a:buNone/>
            </a:pPr>
            <a:r>
              <a:rPr lang="pt-BR" sz="1800" dirty="0"/>
              <a:t>Mais comuns:</a:t>
            </a:r>
          </a:p>
          <a:p>
            <a:r>
              <a:rPr lang="pt-BR" sz="1800" dirty="0"/>
              <a:t>200 – OK </a:t>
            </a:r>
          </a:p>
          <a:p>
            <a:r>
              <a:rPr lang="pt-BR" sz="1800" dirty="0"/>
              <a:t>201 – </a:t>
            </a:r>
            <a:r>
              <a:rPr lang="pt-BR" sz="1800" dirty="0" err="1"/>
              <a:t>Created</a:t>
            </a:r>
            <a:r>
              <a:rPr lang="pt-BR" sz="1800" dirty="0"/>
              <a:t> </a:t>
            </a:r>
          </a:p>
          <a:p>
            <a:r>
              <a:rPr lang="pt-BR" sz="1800" dirty="0"/>
              <a:t>400 – </a:t>
            </a:r>
            <a:r>
              <a:rPr lang="pt-BR" sz="1800" dirty="0" err="1"/>
              <a:t>Bad</a:t>
            </a:r>
            <a:r>
              <a:rPr lang="pt-BR" sz="1800" dirty="0"/>
              <a:t> </a:t>
            </a:r>
            <a:r>
              <a:rPr lang="pt-BR" sz="1800" dirty="0" err="1"/>
              <a:t>Request</a:t>
            </a:r>
            <a:endParaRPr lang="pt-BR" sz="1800" dirty="0"/>
          </a:p>
          <a:p>
            <a:r>
              <a:rPr lang="pt-BR" sz="1800" dirty="0"/>
              <a:t>401 – </a:t>
            </a:r>
            <a:r>
              <a:rPr lang="pt-BR" sz="1800" dirty="0" err="1"/>
              <a:t>Unauthorized</a:t>
            </a:r>
            <a:r>
              <a:rPr lang="pt-BR" sz="1800" dirty="0"/>
              <a:t> </a:t>
            </a:r>
          </a:p>
          <a:p>
            <a:r>
              <a:rPr lang="pt-BR" sz="1800" dirty="0"/>
              <a:t>500 – </a:t>
            </a:r>
            <a:r>
              <a:rPr lang="pt-BR" sz="1800" dirty="0" err="1"/>
              <a:t>Internal</a:t>
            </a:r>
            <a:r>
              <a:rPr lang="pt-BR" sz="1800" dirty="0"/>
              <a:t> Server </a:t>
            </a:r>
            <a:r>
              <a:rPr lang="pt-BR" sz="1800" dirty="0" err="1"/>
              <a:t>Error</a:t>
            </a:r>
            <a:r>
              <a:rPr lang="pt-BR" sz="1800" dirty="0"/>
              <a:t> </a:t>
            </a:r>
          </a:p>
          <a:p>
            <a:pPr marL="152400" indent="0">
              <a:buNone/>
            </a:pPr>
            <a:r>
              <a:rPr lang="pt-BR" sz="1800" dirty="0"/>
              <a:t>+ Http Status </a:t>
            </a:r>
            <a:r>
              <a:rPr lang="pt-BR" sz="1800" dirty="0" err="1"/>
              <a:t>Code</a:t>
            </a:r>
            <a:r>
              <a:rPr lang="pt-BR" sz="1800" dirty="0"/>
              <a:t>: </a:t>
            </a:r>
            <a:r>
              <a:rPr lang="pt-BR" sz="1800" dirty="0">
                <a:hlinkClick r:id="rId2"/>
              </a:rPr>
              <a:t>https://http.cat/</a:t>
            </a:r>
            <a:r>
              <a:rPr lang="pt-BR" sz="1800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36E1E3-59ED-4F0A-80C5-1CD20DEF4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1" t="19787" r="27587"/>
          <a:stretch/>
        </p:blipFill>
        <p:spPr bwMode="auto">
          <a:xfrm>
            <a:off x="5272088" y="881992"/>
            <a:ext cx="3871912" cy="41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62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E40CF-8B67-4EB4-9195-BF358D6B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F5C4DE-4C1E-435F-ABB1-0307B48DC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88950" cy="3416400"/>
          </a:xfrm>
        </p:spPr>
        <p:txBody>
          <a:bodyPr/>
          <a:lstStyle/>
          <a:p>
            <a:r>
              <a:rPr lang="pt-BR" b="1" dirty="0" err="1">
                <a:solidFill>
                  <a:srgbClr val="FF0000"/>
                </a:solidFill>
              </a:rPr>
              <a:t>RE</a:t>
            </a:r>
            <a:r>
              <a:rPr lang="pt-BR" dirty="0" err="1"/>
              <a:t>presentational</a:t>
            </a:r>
            <a:r>
              <a:rPr lang="pt-BR" dirty="0"/>
              <a:t> </a:t>
            </a:r>
            <a:r>
              <a:rPr lang="pt-BR" b="1" dirty="0" err="1">
                <a:solidFill>
                  <a:srgbClr val="FF0000"/>
                </a:solidFill>
              </a:rPr>
              <a:t>S</a:t>
            </a:r>
            <a:r>
              <a:rPr lang="pt-BR" dirty="0" err="1"/>
              <a:t>tate</a:t>
            </a:r>
            <a:r>
              <a:rPr lang="pt-BR" dirty="0"/>
              <a:t> </a:t>
            </a:r>
            <a:r>
              <a:rPr lang="pt-BR" b="1" dirty="0" err="1">
                <a:solidFill>
                  <a:srgbClr val="FF0000"/>
                </a:solidFill>
              </a:rPr>
              <a:t>T</a:t>
            </a:r>
            <a:r>
              <a:rPr lang="pt-BR" dirty="0" err="1"/>
              <a:t>ransfer</a:t>
            </a:r>
            <a:endParaRPr lang="pt-BR" dirty="0"/>
          </a:p>
          <a:p>
            <a:endParaRPr lang="pt-BR" dirty="0"/>
          </a:p>
          <a:p>
            <a:r>
              <a:rPr lang="pt-BR" dirty="0"/>
              <a:t>Quando a arquitetura REST é aplicada à APIs de serviços web, chamamos de </a:t>
            </a:r>
            <a:r>
              <a:rPr lang="pt-BR" dirty="0" err="1"/>
              <a:t>RESTful</a:t>
            </a:r>
            <a:r>
              <a:rPr lang="pt-BR" dirty="0"/>
              <a:t> APIs.</a:t>
            </a:r>
          </a:p>
        </p:txBody>
      </p:sp>
    </p:spTree>
    <p:extLst>
      <p:ext uri="{BB962C8B-B14F-4D97-AF65-F5344CB8AC3E}">
        <p14:creationId xmlns:p14="http://schemas.microsoft.com/office/powerpoint/2010/main" val="3464254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63115-1905-4212-A6AC-C30433A3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HTTP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3707C9-41D9-454C-A13A-2729E860E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C29B27D-2139-4B29-B25A-2EBF70D9B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221581"/>
            <a:ext cx="5873022" cy="19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442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27238-11C8-487D-B5B1-20EA65E7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FCA80-F0B8-4D33-BE04-B6D67432D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5CB9CB5-09D1-4D0E-A0A9-2895DA559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34"/>
            <a:ext cx="9144000" cy="37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2E61A2-45C8-4D24-9019-E505C298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E5AA6-D677-44B3-9777-3FE91463E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423C287-D6B9-447C-B694-9BEA3AF9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5025"/>
            <a:ext cx="91440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729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3D9200-93C9-4E6F-9AF7-F3A224379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 descr="Os Maiores Vilões do Cinema: Jason Voorhees - Tarja Nerd">
            <a:extLst>
              <a:ext uri="{FF2B5EF4-FFF2-40B4-BE49-F238E27FC236}">
                <a16:creationId xmlns:a16="http://schemas.microsoft.com/office/drawing/2014/main" id="{FB51C2B0-A83E-4534-B486-0D08B23B8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778"/>
            <a:ext cx="9144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3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01369-705E-404C-9800-02BB446E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B134A6-0891-4609-A8A3-4205D0CAA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Javascript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Anotation</a:t>
            </a:r>
            <a:endParaRPr lang="pt-BR" dirty="0"/>
          </a:p>
          <a:p>
            <a:r>
              <a:rPr lang="pt-BR" dirty="0"/>
              <a:t>JSON é basicamente um formato leve de troca de informações/dados entre sistemas.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en-US" b="0" i="0" dirty="0">
                <a:effectLst/>
                <a:latin typeface="Consolas" panose="020B0609020204030204" pitchFamily="49" charset="0"/>
              </a:rPr>
              <a:t>{“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nome</a:t>
            </a:r>
            <a:r>
              <a:rPr lang="en-US" dirty="0">
                <a:latin typeface="Consolas" panose="020B0609020204030204" pitchFamily="49" charset="0"/>
              </a:rPr>
              <a:t>”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: “John”, “idade”:30, “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profissao</a:t>
            </a:r>
            <a:r>
              <a:rPr lang="en-US" dirty="0">
                <a:latin typeface="Consolas" panose="020B0609020204030204" pitchFamily="49" charset="0"/>
              </a:rPr>
              <a:t>”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: “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atendende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”}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dirty="0">
                <a:latin typeface="Consolas" panose="020B0609020204030204" pitchFamily="49" charset="0"/>
              </a:rPr>
              <a:t>Neste </a:t>
            </a:r>
            <a:r>
              <a:rPr lang="en-US" dirty="0" err="1">
                <a:latin typeface="Consolas" panose="020B0609020204030204" pitchFamily="49" charset="0"/>
              </a:rPr>
              <a:t>exemplo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temos</a:t>
            </a:r>
            <a:r>
              <a:rPr lang="en-US" dirty="0">
                <a:latin typeface="Consolas" panose="020B0609020204030204" pitchFamily="49" charset="0"/>
              </a:rPr>
              <a:t> 3 </a:t>
            </a:r>
            <a:r>
              <a:rPr lang="en-US" dirty="0" err="1">
                <a:latin typeface="Consolas" panose="020B0609020204030204" pitchFamily="49" charset="0"/>
              </a:rPr>
              <a:t>propriedades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</a:rPr>
              <a:t>Nome</a:t>
            </a:r>
          </a:p>
          <a:p>
            <a:r>
              <a:rPr lang="en-US" dirty="0" err="1">
                <a:latin typeface="Consolas" panose="020B0609020204030204" pitchFamily="49" charset="0"/>
              </a:rPr>
              <a:t>Idade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 err="1">
                <a:latin typeface="Consolas" panose="020B0609020204030204" pitchFamily="49" charset="0"/>
              </a:rPr>
              <a:t>Profissão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0405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FA422-D3E1-42A4-A996-189C1DCF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JSON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3D0D14-AFCB-47F8-B424-10E58252B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ABFB2125-5D60-4E55-8231-F9419B2A3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25"/>
          <a:stretch/>
        </p:blipFill>
        <p:spPr>
          <a:xfrm>
            <a:off x="223060" y="1240971"/>
            <a:ext cx="85439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6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4ABF0-9FD1-4DE7-891B-F1EA833E8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50" y="2100262"/>
            <a:ext cx="8123100" cy="778800"/>
          </a:xfrm>
        </p:spPr>
        <p:txBody>
          <a:bodyPr/>
          <a:lstStyle/>
          <a:p>
            <a:r>
              <a:rPr lang="pt-BR" dirty="0"/>
              <a:t>Parte 01 – Leitura de Arquivos</a:t>
            </a:r>
          </a:p>
        </p:txBody>
      </p:sp>
    </p:spTree>
    <p:extLst>
      <p:ext uri="{BB962C8B-B14F-4D97-AF65-F5344CB8AC3E}">
        <p14:creationId xmlns:p14="http://schemas.microsoft.com/office/powerpoint/2010/main" val="3675939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151CE-7835-47A8-B5AF-914B969E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Consumindo uma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35C716-D05D-4374-ABB7-1DE0B6DC3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57E4CE2-D5F5-497C-A95F-32F0F88F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23912"/>
            <a:ext cx="60102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18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47BA2-4472-4113-9046-9608A834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64B849-E84C-4C7A-A00E-7A2E058BD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4D01564-17B2-4101-87EA-110D08094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031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7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47B59-8080-4736-B372-6116697E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Leitura de Arquivos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2993B3-E393-4C9A-BBF1-23AB5E69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4075"/>
            <a:ext cx="5396156" cy="3264800"/>
          </a:xfrm>
        </p:spPr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É hora de aprender a trabalhar com a leitura de arquivos em C #.</a:t>
            </a:r>
            <a:endParaRPr lang="pt-BR" dirty="0"/>
          </a:p>
          <a:p>
            <a:endParaRPr lang="pt-BR" dirty="0"/>
          </a:p>
          <a:p>
            <a:r>
              <a:rPr lang="pt-BR" dirty="0"/>
              <a:t>A classe </a:t>
            </a:r>
            <a:r>
              <a:rPr lang="pt-BR" b="1" i="1" u="sng" dirty="0" err="1"/>
              <a:t>StreamReader</a:t>
            </a:r>
            <a:r>
              <a:rPr lang="pt-BR" dirty="0"/>
              <a:t> permite as ações de leitura em um arquivo. Ambas as classes existem no </a:t>
            </a:r>
            <a:r>
              <a:rPr lang="pt-BR" dirty="0" err="1"/>
              <a:t>namespace</a:t>
            </a:r>
            <a:r>
              <a:rPr lang="pt-BR" dirty="0"/>
              <a:t> System.IO, bem como muitas outras classes para trabalhar com arquivos e diretórios.</a:t>
            </a:r>
          </a:p>
        </p:txBody>
      </p:sp>
      <p:pic>
        <p:nvPicPr>
          <p:cNvPr id="7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796ADFFC-509E-4A23-BA9F-0EC691BC0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97" b="8652"/>
          <a:stretch/>
        </p:blipFill>
        <p:spPr>
          <a:xfrm>
            <a:off x="6396297" y="0"/>
            <a:ext cx="2319079" cy="469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59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88CF0-979F-4DA8-8082-628488CA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BCE379-9347-41CF-BF0D-504789A56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F5DEC2C-5A6A-4E79-9BAD-4F344B75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90"/>
            <a:ext cx="9144000" cy="47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5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BF8A9-C4D0-4166-B7C4-13DDF94A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Parte 2 – </a:t>
            </a:r>
            <a:r>
              <a:rPr lang="pt-BR" dirty="0" err="1"/>
              <a:t>Rest</a:t>
            </a:r>
            <a:r>
              <a:rPr lang="pt-BR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2887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CC704-F924-44A6-BD56-A2AB0BAA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API?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9980D1-5C41-4A20-AEB1-4CEFBB1A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</p:spPr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I</a:t>
            </a:r>
            <a:r>
              <a:rPr lang="pt-BR" dirty="0"/>
              <a:t>nterface de </a:t>
            </a:r>
            <a:r>
              <a:rPr lang="pt-BR" b="1" dirty="0">
                <a:solidFill>
                  <a:srgbClr val="FF0000"/>
                </a:solidFill>
              </a:rPr>
              <a:t>P</a:t>
            </a:r>
            <a:r>
              <a:rPr lang="pt-BR" dirty="0"/>
              <a:t>rogramação de </a:t>
            </a:r>
            <a:r>
              <a:rPr lang="pt-BR" b="1" dirty="0">
                <a:solidFill>
                  <a:srgbClr val="FF0000"/>
                </a:solidFill>
              </a:rPr>
              <a:t>A</a:t>
            </a:r>
            <a:r>
              <a:rPr lang="pt-BR" dirty="0"/>
              <a:t>plicações</a:t>
            </a:r>
          </a:p>
          <a:p>
            <a:r>
              <a:rPr lang="pt-BR" dirty="0"/>
              <a:t>As proporcionam integração entre sistemas de diversos tipos e tecnologias</a:t>
            </a:r>
          </a:p>
          <a:p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4F9586-6297-4062-92AF-AF4FA853E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838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48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2AF39-153B-458C-A76A-8E5ECC2C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API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448CE49-D4E9-4BBD-B126-F5ACED5E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55" y="1052898"/>
            <a:ext cx="7195645" cy="40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8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6AF6813-1C58-4E01-9B4E-9876E56B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4756"/>
            <a:ext cx="9144000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3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E7527-75B3-4800-B011-E7193324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que serve o </a:t>
            </a:r>
            <a:r>
              <a:rPr lang="pt-BR" dirty="0" err="1"/>
              <a:t>Postman</a:t>
            </a:r>
            <a:r>
              <a:rPr lang="pt-BR" dirty="0"/>
              <a:t>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57B9C2-8C9F-4F0F-A76C-76D9C4854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 </a:t>
            </a:r>
            <a:r>
              <a:rPr lang="pt-BR" dirty="0" err="1"/>
              <a:t>Postman</a:t>
            </a:r>
            <a:r>
              <a:rPr lang="pt-BR" dirty="0"/>
              <a:t> é uma ferramenta que tem como objetivo </a:t>
            </a:r>
            <a:r>
              <a:rPr lang="pt-BR" b="1" u="sng" dirty="0"/>
              <a:t>testar</a:t>
            </a:r>
            <a:r>
              <a:rPr lang="pt-BR" dirty="0"/>
              <a:t> </a:t>
            </a:r>
            <a:r>
              <a:rPr lang="pt-BR" b="1" u="sng" dirty="0"/>
              <a:t>APIs</a:t>
            </a:r>
            <a:r>
              <a:rPr lang="pt-BR" dirty="0"/>
              <a:t> por meio do envio de requisições HTTP e da análise do seu retorno.</a:t>
            </a:r>
          </a:p>
          <a:p>
            <a:r>
              <a:rPr lang="pt-BR" dirty="0"/>
              <a:t> Com ele é possível consumir facilmente serviços locais e na internet, enviando dados e efetuando testes sobre as respostas das requisições. </a:t>
            </a:r>
          </a:p>
        </p:txBody>
      </p:sp>
    </p:spTree>
    <p:extLst>
      <p:ext uri="{BB962C8B-B14F-4D97-AF65-F5344CB8AC3E}">
        <p14:creationId xmlns:p14="http://schemas.microsoft.com/office/powerpoint/2010/main" val="42334786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352</Words>
  <Application>Microsoft Office PowerPoint</Application>
  <PresentationFormat>Apresentação na tela (16:9)</PresentationFormat>
  <Paragraphs>53</Paragraphs>
  <Slides>21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30" baseType="lpstr">
      <vt:lpstr>Proxima Nova</vt:lpstr>
      <vt:lpstr>Arial</vt:lpstr>
      <vt:lpstr>Inter</vt:lpstr>
      <vt:lpstr>Roboto Slab</vt:lpstr>
      <vt:lpstr>Consolas</vt:lpstr>
      <vt:lpstr>Open Sans</vt:lpstr>
      <vt:lpstr>Arial</vt:lpstr>
      <vt:lpstr>Simple Light</vt:lpstr>
      <vt:lpstr>Spearmint</vt:lpstr>
      <vt:lpstr>Aula 04</vt:lpstr>
      <vt:lpstr>Parte 01 – Leitura de Arquivos</vt:lpstr>
      <vt:lpstr>Leitura de Arquivos</vt:lpstr>
      <vt:lpstr>Apresentação do PowerPoint</vt:lpstr>
      <vt:lpstr>Parte 2 – Rest API</vt:lpstr>
      <vt:lpstr>O que é API?</vt:lpstr>
      <vt:lpstr>Exemplo de API</vt:lpstr>
      <vt:lpstr>Apresentação do PowerPoint</vt:lpstr>
      <vt:lpstr>Para que serve o Postman?</vt:lpstr>
      <vt:lpstr>Testando uma API gratuita de CEP</vt:lpstr>
      <vt:lpstr>HTTP Status Code </vt:lpstr>
      <vt:lpstr>HTTP Status Code </vt:lpstr>
      <vt:lpstr>REST</vt:lpstr>
      <vt:lpstr>Métodos HTTP</vt:lpstr>
      <vt:lpstr>Apresentação do PowerPoint</vt:lpstr>
      <vt:lpstr>Apresentação do PowerPoint</vt:lpstr>
      <vt:lpstr>Apresentação do PowerPoint</vt:lpstr>
      <vt:lpstr>Json</vt:lpstr>
      <vt:lpstr>Representação JSON</vt:lpstr>
      <vt:lpstr>Consumindo uma API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04</dc:title>
  <cp:lastModifiedBy>Tati Li</cp:lastModifiedBy>
  <cp:revision>8</cp:revision>
  <dcterms:modified xsi:type="dcterms:W3CDTF">2021-08-27T18:31:56Z</dcterms:modified>
</cp:coreProperties>
</file>